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</p:sldMasterIdLst>
  <p:notesMasterIdLst>
    <p:notesMasterId r:id="rId5"/>
  </p:notesMasterIdLst>
  <p:sldIdLst>
    <p:sldId id="338" r:id="rId2"/>
    <p:sldId id="327" r:id="rId3"/>
    <p:sldId id="328" r:id="rId4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535">
          <p15:clr>
            <a:srgbClr val="A4A3A4"/>
          </p15:clr>
        </p15:guide>
        <p15:guide id="2" pos="286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CC66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8603FDC-E32A-4AB5-989C-0864C3EAD2B8}" styleName="主题样式 2 - 强调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38B1855-1B75-4FBE-930C-398BA8C253C6}" styleName="主题样式 2 - 强调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716" autoAdjust="0"/>
  </p:normalViewPr>
  <p:slideViewPr>
    <p:cSldViewPr>
      <p:cViewPr varScale="1">
        <p:scale>
          <a:sx n="82" d="100"/>
          <a:sy n="82" d="100"/>
        </p:scale>
        <p:origin x="-1026" y="-78"/>
      </p:cViewPr>
      <p:guideLst>
        <p:guide orient="horz" pos="1535"/>
        <p:guide pos="286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3075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1A55E3D6-841C-4C10-9B47-672A110B73E8}" type="datetime1">
              <a:rPr lang="zh-CN" altLang="en-US"/>
              <a:pPr/>
              <a:t>2018/10/16</a:t>
            </a:fld>
            <a:endParaRPr lang="zh-CN" altLang="en-US" sz="1200"/>
          </a:p>
        </p:txBody>
      </p:sp>
      <p:sp>
        <p:nvSpPr>
          <p:cNvPr id="3076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单击此处编辑母版文本样式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第二级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第三级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第四级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第五级</a:t>
            </a:r>
          </a:p>
        </p:txBody>
      </p:sp>
      <p:sp>
        <p:nvSpPr>
          <p:cNvPr id="3078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3079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AC525732-FB2C-4B2B-8A34-97450300350B}" type="slidenum">
              <a:rPr lang="zh-CN" altLang="en-US"/>
              <a:pPr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86868654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 smtClean="0"/>
              <a:t>了解了</a:t>
            </a:r>
            <a:r>
              <a:rPr lang="en-US" altLang="zh-CN" dirty="0" smtClean="0"/>
              <a:t>PT</a:t>
            </a:r>
            <a:r>
              <a:rPr lang="zh-CN" altLang="en-US" dirty="0" smtClean="0"/>
              <a:t>软件的基本操作界面和配置方法后，下面我们通过一个具体的实例来演示一下</a:t>
            </a:r>
            <a:r>
              <a:rPr lang="en-US" altLang="zh-CN" dirty="0" smtClean="0"/>
              <a:t>PT</a:t>
            </a:r>
            <a:r>
              <a:rPr lang="zh-CN" altLang="en-US" dirty="0" smtClean="0"/>
              <a:t>软件的使用方法。</a:t>
            </a:r>
            <a:endParaRPr lang="zh-CN" alt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A55E3D6-841C-4C10-9B47-672A110B73E8}" type="datetime1">
              <a:rPr lang="zh-CN" altLang="en-US" smtClean="0"/>
              <a:pPr/>
              <a:t>2018/10/16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25732-FB2C-4B2B-8A34-97450300350B}" type="slidenum">
              <a:rPr lang="zh-CN" altLang="en-US" smtClean="0"/>
              <a:pPr/>
              <a:t>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4587800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假定我们要构建的网络的拓扑图是这样的，一个以太网和一个</a:t>
            </a:r>
            <a:r>
              <a:rPr lang="en-US" altLang="zh-CN" dirty="0" smtClean="0"/>
              <a:t>PSTN</a:t>
            </a:r>
            <a:r>
              <a:rPr lang="zh-CN" altLang="en-US" dirty="0" smtClean="0"/>
              <a:t>网，通过一个路由器相连，索要用到的设备有这一台网中的终端</a:t>
            </a:r>
            <a:r>
              <a:rPr lang="en-US" altLang="zh-CN" dirty="0" smtClean="0"/>
              <a:t>A</a:t>
            </a:r>
            <a:r>
              <a:rPr lang="zh-CN" altLang="en-US" dirty="0" smtClean="0"/>
              <a:t>和</a:t>
            </a:r>
            <a:r>
              <a:rPr lang="en-US" altLang="zh-CN" dirty="0" smtClean="0"/>
              <a:t>PSTN</a:t>
            </a:r>
            <a:r>
              <a:rPr lang="zh-CN" altLang="en-US" dirty="0" smtClean="0"/>
              <a:t>网中的终端</a:t>
            </a:r>
            <a:r>
              <a:rPr lang="en-US" altLang="zh-CN" dirty="0" smtClean="0"/>
              <a:t>B</a:t>
            </a:r>
            <a:r>
              <a:rPr lang="zh-CN" altLang="en-US" dirty="0" smtClean="0"/>
              <a:t>，以太网中的交换机，</a:t>
            </a:r>
            <a:r>
              <a:rPr lang="en-US" altLang="zh-CN" dirty="0" smtClean="0"/>
              <a:t>PSTN</a:t>
            </a:r>
            <a:r>
              <a:rPr lang="zh-CN" altLang="en-US" dirty="0" smtClean="0"/>
              <a:t>网中两个</a:t>
            </a:r>
            <a:r>
              <a:rPr lang="en-US" altLang="zh-CN" dirty="0" smtClean="0"/>
              <a:t>Modem</a:t>
            </a:r>
            <a:r>
              <a:rPr lang="zh-CN" altLang="en-US" dirty="0" smtClean="0"/>
              <a:t>，还有互连各个设备之间的传输媒体。下面我们启动</a:t>
            </a:r>
            <a:r>
              <a:rPr lang="en-US" altLang="zh-CN" dirty="0" smtClean="0"/>
              <a:t>PT</a:t>
            </a:r>
            <a:r>
              <a:rPr lang="zh-CN" altLang="en-US" dirty="0" smtClean="0"/>
              <a:t>软件来配置这个网络。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A55E3D6-841C-4C10-9B47-672A110B73E8}" type="datetime1">
              <a:rPr lang="zh-CN" altLang="en-US" smtClean="0"/>
              <a:pPr/>
              <a:t>2018/10/16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25732-FB2C-4B2B-8A34-97450300350B}" type="slidenum">
              <a:rPr lang="zh-CN" altLang="en-US" smtClean="0"/>
              <a:pPr/>
              <a:t>2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6812546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43755" y="1347665"/>
            <a:ext cx="6408446" cy="720050"/>
          </a:xfrm>
          <a:prstGeom prst="rect">
            <a:avLst/>
          </a:prstGeom>
        </p:spPr>
        <p:txBody>
          <a:bodyPr/>
          <a:lstStyle>
            <a:lvl1pPr marL="0" indent="0" algn="ctr">
              <a:defRPr sz="4000" b="0">
                <a:solidFill>
                  <a:srgbClr val="C00000"/>
                </a:solidFill>
                <a:latin typeface="方正特雅宋_GBK" pitchFamily="2" charset="-122"/>
                <a:ea typeface="方正特雅宋_GBK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80239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399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195" y="176920"/>
            <a:ext cx="4908875" cy="43203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715" y="1059645"/>
            <a:ext cx="8229600" cy="3428365"/>
          </a:xfrm>
          <a:prstGeom prst="rect">
            <a:avLst/>
          </a:prstGeom>
        </p:spPr>
        <p:txBody>
          <a:bodyPr/>
          <a:lstStyle>
            <a:lvl1pPr>
              <a:defRPr sz="2000" b="1">
                <a:latin typeface="微软雅黑" pitchFamily="34" charset="-122"/>
                <a:ea typeface="微软雅黑" pitchFamily="34" charset="-122"/>
              </a:defRPr>
            </a:lvl1pPr>
            <a:lvl2pPr>
              <a:defRPr sz="1800" b="1">
                <a:latin typeface="微软雅黑" pitchFamily="34" charset="-122"/>
                <a:ea typeface="微软雅黑" pitchFamily="34" charset="-122"/>
              </a:defRPr>
            </a:lvl2pPr>
            <a:lvl3pPr>
              <a:defRPr sz="1600" b="1">
                <a:latin typeface="微软雅黑" pitchFamily="34" charset="-122"/>
                <a:ea typeface="微软雅黑" pitchFamily="34" charset="-122"/>
              </a:defRPr>
            </a:lvl3pPr>
            <a:lvl4pPr>
              <a:defRPr sz="1400" b="1">
                <a:latin typeface="微软雅黑" pitchFamily="34" charset="-122"/>
                <a:ea typeface="微软雅黑" pitchFamily="34" charset="-122"/>
              </a:defRPr>
            </a:lvl4pPr>
            <a:lvl5pPr>
              <a:defRPr sz="1400" b="1"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4980218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_内容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663576" y="146440"/>
            <a:ext cx="4556470" cy="43203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grpSp>
        <p:nvGrpSpPr>
          <p:cNvPr id="7" name="组合 5"/>
          <p:cNvGrpSpPr>
            <a:grpSpLocks/>
          </p:cNvGrpSpPr>
          <p:nvPr userDrawn="1"/>
        </p:nvGrpSpPr>
        <p:grpSpPr bwMode="auto">
          <a:xfrm>
            <a:off x="149225" y="176212"/>
            <a:ext cx="514350" cy="423863"/>
            <a:chOff x="0" y="0"/>
            <a:chExt cx="873621" cy="720080"/>
          </a:xfrm>
        </p:grpSpPr>
        <p:sp>
          <p:nvSpPr>
            <p:cNvPr id="8" name="燕尾形 6"/>
            <p:cNvSpPr>
              <a:spLocks noChangeArrowheads="1"/>
            </p:cNvSpPr>
            <p:nvPr/>
          </p:nvSpPr>
          <p:spPr bwMode="auto">
            <a:xfrm>
              <a:off x="0" y="0"/>
              <a:ext cx="513581" cy="720080"/>
            </a:xfrm>
            <a:prstGeom prst="chevron">
              <a:avLst>
                <a:gd name="adj" fmla="val 50000"/>
              </a:avLst>
            </a:prstGeom>
            <a:solidFill>
              <a:srgbClr val="FF62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C000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9" name="燕尾形 7"/>
            <p:cNvSpPr>
              <a:spLocks noChangeArrowheads="1"/>
            </p:cNvSpPr>
            <p:nvPr/>
          </p:nvSpPr>
          <p:spPr bwMode="auto">
            <a:xfrm>
              <a:off x="360040" y="0"/>
              <a:ext cx="513581" cy="720080"/>
            </a:xfrm>
            <a:prstGeom prst="chevron">
              <a:avLst>
                <a:gd name="adj" fmla="val 50000"/>
              </a:avLst>
            </a:prstGeom>
            <a:solidFill>
              <a:srgbClr val="FF62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C000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0" name="直接连接符 4"/>
          <p:cNvSpPr>
            <a:spLocks noChangeShapeType="1"/>
          </p:cNvSpPr>
          <p:nvPr userDrawn="1"/>
        </p:nvSpPr>
        <p:spPr bwMode="auto">
          <a:xfrm>
            <a:off x="161925" y="627064"/>
            <a:ext cx="4986115" cy="0"/>
          </a:xfrm>
          <a:prstGeom prst="line">
            <a:avLst/>
          </a:prstGeom>
          <a:noFill/>
          <a:ln w="19050" cap="flat" cmpd="sng">
            <a:solidFill>
              <a:srgbClr val="E3E3E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3595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153988" y="4875213"/>
            <a:ext cx="1006475" cy="2413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AD01085-1F11-413A-8C8F-3CCDE8E6D6C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751535"/>
      </p:ext>
    </p:extLst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6581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</p:sldLayoutIdLst>
  <p:txStyles>
    <p:titleStyle>
      <a:lvl1pPr marL="914400" indent="-9144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  <a:sym typeface="Calibri" pitchFamily="34" charset="0"/>
        </a:defRPr>
      </a:lvl1pPr>
      <a:lvl2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5760" y="1059645"/>
            <a:ext cx="6408446" cy="1224085"/>
          </a:xfrm>
        </p:spPr>
        <p:txBody>
          <a:bodyPr/>
          <a:lstStyle/>
          <a:p>
            <a:r>
              <a:rPr lang="en-US" altLang="zh-CN" sz="4800" dirty="0">
                <a:latin typeface="方正特雅宋简" pitchFamily="2" charset="-122"/>
                <a:ea typeface="方正特雅宋简" pitchFamily="2" charset="-122"/>
              </a:rPr>
              <a:t>Packet Tracer 6.2</a:t>
            </a:r>
            <a:br>
              <a:rPr lang="en-US" altLang="zh-CN" sz="4800" dirty="0">
                <a:latin typeface="方正特雅宋简" pitchFamily="2" charset="-122"/>
                <a:ea typeface="方正特雅宋简" pitchFamily="2" charset="-122"/>
              </a:rPr>
            </a:br>
            <a:r>
              <a:rPr lang="zh-CN" altLang="zh-CN" sz="4800" dirty="0">
                <a:latin typeface="方正特雅宋简" pitchFamily="2" charset="-122"/>
                <a:ea typeface="方正特雅宋简" pitchFamily="2" charset="-122"/>
              </a:rPr>
              <a:t>使用</a:t>
            </a:r>
            <a:r>
              <a:rPr lang="zh-CN" altLang="en-US" sz="4800" dirty="0">
                <a:latin typeface="方正特雅宋简" pitchFamily="2" charset="-122"/>
                <a:ea typeface="方正特雅宋简" pitchFamily="2" charset="-122"/>
              </a:rPr>
              <a:t>演示</a:t>
            </a:r>
            <a:endParaRPr lang="zh-CN" altLang="zh-CN" sz="4800" dirty="0">
              <a:latin typeface="方正特雅宋简" pitchFamily="2" charset="-122"/>
              <a:ea typeface="方正特雅宋简" pitchFamily="2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2506534" y="3972722"/>
            <a:ext cx="6201610" cy="496887"/>
            <a:chOff x="2483855" y="3615566"/>
            <a:chExt cx="6201610" cy="496887"/>
          </a:xfrm>
        </p:grpSpPr>
        <p:cxnSp>
          <p:nvCxnSpPr>
            <p:cNvPr id="31" name="直接连接符 77">
              <a:extLst>
                <a:ext uri="{FF2B5EF4-FFF2-40B4-BE49-F238E27FC236}">
                  <a16:creationId xmlns:a16="http://schemas.microsoft.com/office/drawing/2014/main" xmlns="" id="{65BA4718-B264-4E0D-8A9C-18902B5873D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2572902" y="3842834"/>
              <a:ext cx="5891958" cy="0"/>
            </a:xfrm>
            <a:prstGeom prst="line">
              <a:avLst/>
            </a:prstGeom>
            <a:noFill/>
            <a:ln w="28575" algn="ctr">
              <a:solidFill>
                <a:schemeClr val="bg1"/>
              </a:solidFill>
              <a:round/>
              <a:headEnd/>
              <a:tailEnd/>
            </a:ln>
          </p:spPr>
        </p:cxnSp>
        <p:pic>
          <p:nvPicPr>
            <p:cNvPr id="33" name="Picture 37">
              <a:extLst>
                <a:ext uri="{FF2B5EF4-FFF2-40B4-BE49-F238E27FC236}">
                  <a16:creationId xmlns:a16="http://schemas.microsoft.com/office/drawing/2014/main" xmlns="" id="{0710C357-87EE-4D5F-8FA4-D9DB6288976F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483855" y="3667696"/>
              <a:ext cx="441211" cy="3926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5" name="组合 18">
              <a:extLst>
                <a:ext uri="{FF2B5EF4-FFF2-40B4-BE49-F238E27FC236}">
                  <a16:creationId xmlns:a16="http://schemas.microsoft.com/office/drawing/2014/main" xmlns="" id="{690CDB5B-6607-4C3F-923D-5277900E672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87239" y="3615566"/>
              <a:ext cx="762000" cy="496887"/>
              <a:chOff x="3924300" y="1535113"/>
              <a:chExt cx="1223963" cy="796925"/>
            </a:xfrm>
          </p:grpSpPr>
          <p:sp>
            <p:nvSpPr>
              <p:cNvPr id="36" name="Oval 5">
                <a:extLst>
                  <a:ext uri="{FF2B5EF4-FFF2-40B4-BE49-F238E27FC236}">
                    <a16:creationId xmlns:a16="http://schemas.microsoft.com/office/drawing/2014/main" xmlns="" id="{43A9C9CB-A857-4682-B39B-790622E11C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24300" y="1535113"/>
                <a:ext cx="1223963" cy="796925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37" name="Picture 4">
                <a:extLst>
                  <a:ext uri="{FF2B5EF4-FFF2-40B4-BE49-F238E27FC236}">
                    <a16:creationId xmlns:a16="http://schemas.microsoft.com/office/drawing/2014/main" xmlns="" id="{6CC62570-2408-4EC2-9095-BDABFCEC4874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4211638" y="1782763"/>
                <a:ext cx="723900" cy="301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38" name="Picture 1036">
              <a:extLst>
                <a:ext uri="{FF2B5EF4-FFF2-40B4-BE49-F238E27FC236}">
                  <a16:creationId xmlns:a16="http://schemas.microsoft.com/office/drawing/2014/main" xmlns="" id="{46E7930C-C636-438D-8685-976F0CCB9A5F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5344810" y="3732247"/>
              <a:ext cx="525462" cy="263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" name="Oval 5">
              <a:extLst>
                <a:ext uri="{FF2B5EF4-FFF2-40B4-BE49-F238E27FC236}">
                  <a16:creationId xmlns:a16="http://schemas.microsoft.com/office/drawing/2014/main" xmlns="" id="{A8993871-8A32-41E7-80B8-72ABDB1FC1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32445" y="3616359"/>
              <a:ext cx="762000" cy="495300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/>
              <a:r>
                <a:rPr lang="en-US" altLang="zh-CN" sz="1400" dirty="0"/>
                <a:t>PSTN</a:t>
              </a:r>
              <a:endParaRPr lang="zh-CN" altLang="en-US" sz="1400" dirty="0"/>
            </a:p>
          </p:txBody>
        </p:sp>
        <p:pic>
          <p:nvPicPr>
            <p:cNvPr id="41" name="Picture 6">
              <a:extLst>
                <a:ext uri="{FF2B5EF4-FFF2-40B4-BE49-F238E27FC236}">
                  <a16:creationId xmlns:a16="http://schemas.microsoft.com/office/drawing/2014/main" xmlns="" id="{00ACCC80-4EE3-499C-AE9F-FD714774967B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11412" y="3698102"/>
              <a:ext cx="571225" cy="3318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/>
                    </a:outerShdw>
                  </a:effectLst>
                </a14:hiddenEffects>
              </a:ext>
            </a:extLst>
          </p:spPr>
        </p:pic>
        <p:pic>
          <p:nvPicPr>
            <p:cNvPr id="43" name="Picture 1036">
              <a:extLst>
                <a:ext uri="{FF2B5EF4-FFF2-40B4-BE49-F238E27FC236}">
                  <a16:creationId xmlns:a16="http://schemas.microsoft.com/office/drawing/2014/main" xmlns="" id="{61C446CD-3C9E-4E5F-BD17-B50E56471E6D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7356618" y="3732247"/>
              <a:ext cx="525462" cy="263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5" name="Picture 37">
              <a:extLst>
                <a:ext uri="{FF2B5EF4-FFF2-40B4-BE49-F238E27FC236}">
                  <a16:creationId xmlns:a16="http://schemas.microsoft.com/office/drawing/2014/main" xmlns="" id="{35AE1972-58C6-4921-8716-9A61773185C6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244255" y="3667696"/>
              <a:ext cx="441210" cy="3926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" name="TextBox 2"/>
          <p:cNvSpPr txBox="1"/>
          <p:nvPr/>
        </p:nvSpPr>
        <p:spPr>
          <a:xfrm>
            <a:off x="2736212" y="2859770"/>
            <a:ext cx="3518912" cy="9658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135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27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406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541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5676" algn="l" defTabSz="91427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2811" algn="l" defTabSz="91427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199946" algn="l" defTabSz="91427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082" algn="l" defTabSz="91427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itchFamily="2" charset="-122"/>
                <a:ea typeface="方正大黑简体" pitchFamily="2" charset="-122"/>
              </a:rPr>
              <a:t>主讲   俞海英 教授</a:t>
            </a:r>
            <a:endParaRPr lang="en-US" altLang="zh-CN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大黑简体" pitchFamily="2" charset="-122"/>
              <a:ea typeface="方正大黑简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itchFamily="2" charset="-122"/>
                <a:ea typeface="方正大黑简体" pitchFamily="2" charset="-122"/>
              </a:rPr>
              <a:t>中国人民解放军陆军工程大学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大黑简体" pitchFamily="2" charset="-122"/>
              <a:ea typeface="方正大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30112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接连接符 77">
            <a:extLst>
              <a:ext uri="{FF2B5EF4-FFF2-40B4-BE49-F238E27FC236}">
                <a16:creationId xmlns:a16="http://schemas.microsoft.com/office/drawing/2014/main" xmlns="" id="{65BA4718-B264-4E0D-8A9C-18902B5873D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99430" y="2427740"/>
            <a:ext cx="7560840" cy="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04BAC6A-3D0B-4552-8DF0-F0D658B16E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软件操作演示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5A5B02F-3B41-4FDE-BB75-AB8B59CE15EA}"/>
              </a:ext>
            </a:extLst>
          </p:cNvPr>
          <p:cNvSpPr txBox="1"/>
          <p:nvPr/>
        </p:nvSpPr>
        <p:spPr>
          <a:xfrm>
            <a:off x="3707940" y="4043770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网络拓扑图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15">
            <a:extLst>
              <a:ext uri="{FF2B5EF4-FFF2-40B4-BE49-F238E27FC236}">
                <a16:creationId xmlns:a16="http://schemas.microsoft.com/office/drawing/2014/main" xmlns="" id="{31B501A1-396C-40A7-9191-4F4B24478A7E}"/>
              </a:ext>
            </a:extLst>
          </p:cNvPr>
          <p:cNvGrpSpPr>
            <a:grpSpLocks/>
          </p:cNvGrpSpPr>
          <p:nvPr/>
        </p:nvGrpSpPr>
        <p:grpSpPr bwMode="auto">
          <a:xfrm>
            <a:off x="46761" y="2215366"/>
            <a:ext cx="1449435" cy="1126014"/>
            <a:chOff x="620442" y="1821782"/>
            <a:chExt cx="1927508" cy="1496450"/>
          </a:xfrm>
        </p:grpSpPr>
        <p:pic>
          <p:nvPicPr>
            <p:cNvPr id="8" name="Picture 37">
              <a:extLst>
                <a:ext uri="{FF2B5EF4-FFF2-40B4-BE49-F238E27FC236}">
                  <a16:creationId xmlns:a16="http://schemas.microsoft.com/office/drawing/2014/main" xmlns="" id="{0710C357-87EE-4D5F-8FA4-D9DB6288976F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335216" y="1821782"/>
              <a:ext cx="586737" cy="5217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Box 17">
              <a:extLst>
                <a:ext uri="{FF2B5EF4-FFF2-40B4-BE49-F238E27FC236}">
                  <a16:creationId xmlns:a16="http://schemas.microsoft.com/office/drawing/2014/main" xmlns="" id="{63C4D428-8279-4990-AB8E-39C965CAFD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0442" y="2336562"/>
              <a:ext cx="1927508" cy="9816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b="1" dirty="0">
                  <a:latin typeface="微软雅黑" pitchFamily="34" charset="-122"/>
                  <a:ea typeface="微软雅黑" pitchFamily="34" charset="-122"/>
                </a:rPr>
                <a:t>终端</a:t>
              </a:r>
              <a:r>
                <a:rPr lang="en-US" altLang="zh-CN" sz="1400" b="1" dirty="0">
                  <a:latin typeface="微软雅黑" pitchFamily="34" charset="-122"/>
                  <a:ea typeface="微软雅黑" pitchFamily="34" charset="-122"/>
                </a:rPr>
                <a:t>A</a:t>
              </a:r>
            </a:p>
            <a:p>
              <a:pPr algn="ctr"/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192.168.1.1/24</a:t>
              </a:r>
            </a:p>
            <a:p>
              <a:pPr algn="ctr"/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192.168.1.254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" name="组合 18">
            <a:extLst>
              <a:ext uri="{FF2B5EF4-FFF2-40B4-BE49-F238E27FC236}">
                <a16:creationId xmlns:a16="http://schemas.microsoft.com/office/drawing/2014/main" xmlns="" id="{690CDB5B-6607-4C3F-923D-5277900E6721}"/>
              </a:ext>
            </a:extLst>
          </p:cNvPr>
          <p:cNvGrpSpPr>
            <a:grpSpLocks/>
          </p:cNvGrpSpPr>
          <p:nvPr/>
        </p:nvGrpSpPr>
        <p:grpSpPr bwMode="auto">
          <a:xfrm>
            <a:off x="1437879" y="2215366"/>
            <a:ext cx="762000" cy="496887"/>
            <a:chOff x="3924300" y="1535113"/>
            <a:chExt cx="1223963" cy="796925"/>
          </a:xfrm>
        </p:grpSpPr>
        <p:sp>
          <p:nvSpPr>
            <p:cNvPr id="11" name="Oval 5">
              <a:extLst>
                <a:ext uri="{FF2B5EF4-FFF2-40B4-BE49-F238E27FC236}">
                  <a16:creationId xmlns:a16="http://schemas.microsoft.com/office/drawing/2014/main" xmlns="" id="{43A9C9CB-A857-4682-B39B-790622E11C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4300" y="1535113"/>
              <a:ext cx="1223963" cy="796925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2" name="Picture 4">
              <a:extLst>
                <a:ext uri="{FF2B5EF4-FFF2-40B4-BE49-F238E27FC236}">
                  <a16:creationId xmlns:a16="http://schemas.microsoft.com/office/drawing/2014/main" xmlns="" id="{6CC62570-2408-4EC2-9095-BDABFCEC4874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211638" y="1782763"/>
              <a:ext cx="723900" cy="301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8" name="Picture 1036">
            <a:extLst>
              <a:ext uri="{FF2B5EF4-FFF2-40B4-BE49-F238E27FC236}">
                <a16:creationId xmlns:a16="http://schemas.microsoft.com/office/drawing/2014/main" xmlns="" id="{46E7930C-C636-438D-8685-976F0CCB9A5F}"/>
              </a:ext>
            </a:extLst>
          </p:cNvPr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98298" y="2304052"/>
            <a:ext cx="525462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Oval 5">
            <a:extLst>
              <a:ext uri="{FF2B5EF4-FFF2-40B4-BE49-F238E27FC236}">
                <a16:creationId xmlns:a16="http://schemas.microsoft.com/office/drawing/2014/main" xmlns="" id="{A8993871-8A32-41E7-80B8-72ABDB1FC1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5573" y="2139720"/>
            <a:ext cx="762000" cy="4953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en-US" altLang="zh-CN" sz="1400" dirty="0"/>
              <a:t>PSTN</a:t>
            </a:r>
            <a:endParaRPr lang="zh-CN" altLang="en-US" sz="1400" dirty="0"/>
          </a:p>
        </p:txBody>
      </p:sp>
      <p:sp>
        <p:nvSpPr>
          <p:cNvPr id="40" name="矩形 54">
            <a:extLst>
              <a:ext uri="{FF2B5EF4-FFF2-40B4-BE49-F238E27FC236}">
                <a16:creationId xmlns:a16="http://schemas.microsoft.com/office/drawing/2014/main" xmlns="" id="{24431DE2-CFB9-471E-90C4-DA352AEBDE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6107" y="1963536"/>
            <a:ext cx="100391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 smtClean="0"/>
              <a:t>Modem1</a:t>
            </a:r>
            <a:endParaRPr lang="en-US" altLang="zh-CN" sz="1400" b="1" dirty="0"/>
          </a:p>
        </p:txBody>
      </p:sp>
      <p:pic>
        <p:nvPicPr>
          <p:cNvPr id="41" name="Picture 6">
            <a:extLst>
              <a:ext uri="{FF2B5EF4-FFF2-40B4-BE49-F238E27FC236}">
                <a16:creationId xmlns:a16="http://schemas.microsoft.com/office/drawing/2014/main" xmlns="" id="{00ACCC80-4EE3-499C-AE9F-FD714774967B}"/>
              </a:ext>
            </a:extLst>
          </p:cNvPr>
          <p:cNvPicPr>
            <a:picLocks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4336" y="2284371"/>
            <a:ext cx="571225" cy="331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</p:pic>
      <p:sp>
        <p:nvSpPr>
          <p:cNvPr id="42" name="TextBox 28">
            <a:extLst>
              <a:ext uri="{FF2B5EF4-FFF2-40B4-BE49-F238E27FC236}">
                <a16:creationId xmlns:a16="http://schemas.microsoft.com/office/drawing/2014/main" xmlns="" id="{58F1D0EC-CB42-4597-9272-B40F470A77F9}"/>
              </a:ext>
            </a:extLst>
          </p:cNvPr>
          <p:cNvSpPr txBox="1"/>
          <p:nvPr/>
        </p:nvSpPr>
        <p:spPr>
          <a:xfrm>
            <a:off x="2978592" y="1965742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路由器</a:t>
            </a:r>
          </a:p>
        </p:txBody>
      </p:sp>
      <p:pic>
        <p:nvPicPr>
          <p:cNvPr id="43" name="Picture 1036">
            <a:extLst>
              <a:ext uri="{FF2B5EF4-FFF2-40B4-BE49-F238E27FC236}">
                <a16:creationId xmlns:a16="http://schemas.microsoft.com/office/drawing/2014/main" xmlns="" id="{61C446CD-3C9E-4E5F-BD17-B50E56471E6D}"/>
              </a:ext>
            </a:extLst>
          </p:cNvPr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40089" y="2299987"/>
            <a:ext cx="525462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4" name="组合 15">
            <a:extLst>
              <a:ext uri="{FF2B5EF4-FFF2-40B4-BE49-F238E27FC236}">
                <a16:creationId xmlns:a16="http://schemas.microsoft.com/office/drawing/2014/main" xmlns="" id="{428107BB-B0FD-4530-9910-CDDA5FBBD9F5}"/>
              </a:ext>
            </a:extLst>
          </p:cNvPr>
          <p:cNvGrpSpPr>
            <a:grpSpLocks/>
          </p:cNvGrpSpPr>
          <p:nvPr/>
        </p:nvGrpSpPr>
        <p:grpSpPr bwMode="auto">
          <a:xfrm>
            <a:off x="7380195" y="2181225"/>
            <a:ext cx="1449435" cy="1128549"/>
            <a:chOff x="368157" y="1821782"/>
            <a:chExt cx="1927509" cy="1499819"/>
          </a:xfrm>
        </p:grpSpPr>
        <p:pic>
          <p:nvPicPr>
            <p:cNvPr id="45" name="Picture 37">
              <a:extLst>
                <a:ext uri="{FF2B5EF4-FFF2-40B4-BE49-F238E27FC236}">
                  <a16:creationId xmlns:a16="http://schemas.microsoft.com/office/drawing/2014/main" xmlns="" id="{35AE1972-58C6-4921-8716-9A61773185C6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335216" y="1821782"/>
              <a:ext cx="586737" cy="5217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6" name="TextBox 17">
              <a:extLst>
                <a:ext uri="{FF2B5EF4-FFF2-40B4-BE49-F238E27FC236}">
                  <a16:creationId xmlns:a16="http://schemas.microsoft.com/office/drawing/2014/main" xmlns="" id="{3F840FF1-5E3C-485F-9A3C-6267C20A95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157" y="2339931"/>
              <a:ext cx="1927509" cy="9816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b="1" dirty="0">
                  <a:latin typeface="微软雅黑" pitchFamily="34" charset="-122"/>
                  <a:ea typeface="微软雅黑" pitchFamily="34" charset="-122"/>
                </a:rPr>
                <a:t>终端</a:t>
              </a:r>
              <a:r>
                <a:rPr lang="en-US" altLang="zh-CN" sz="1400" b="1" dirty="0">
                  <a:latin typeface="微软雅黑" pitchFamily="34" charset="-122"/>
                  <a:ea typeface="微软雅黑" pitchFamily="34" charset="-122"/>
                </a:rPr>
                <a:t>B</a:t>
              </a:r>
            </a:p>
            <a:p>
              <a:pPr algn="ctr"/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192.168.2.1/24</a:t>
              </a:r>
            </a:p>
            <a:p>
              <a:pPr algn="ctr"/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192.168.2.254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7" name="TextBox 28">
            <a:extLst>
              <a:ext uri="{FF2B5EF4-FFF2-40B4-BE49-F238E27FC236}">
                <a16:creationId xmlns:a16="http://schemas.microsoft.com/office/drawing/2014/main" xmlns="" id="{BADA2CB1-C4AA-4364-90F7-CE361EC995EA}"/>
              </a:ext>
            </a:extLst>
          </p:cNvPr>
          <p:cNvSpPr txBox="1"/>
          <p:nvPr/>
        </p:nvSpPr>
        <p:spPr>
          <a:xfrm>
            <a:off x="1832585" y="1975953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交换机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DABDA90A-57FE-45DD-96E4-1595A053C2DC}"/>
              </a:ext>
            </a:extLst>
          </p:cNvPr>
          <p:cNvSpPr/>
          <p:nvPr/>
        </p:nvSpPr>
        <p:spPr>
          <a:xfrm rot="20612745">
            <a:off x="1687108" y="2609694"/>
            <a:ext cx="143821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192.168.1.254/24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464EA5C9-CE9E-4BDD-AFCD-5EAFC237A783}"/>
              </a:ext>
            </a:extLst>
          </p:cNvPr>
          <p:cNvSpPr/>
          <p:nvPr/>
        </p:nvSpPr>
        <p:spPr>
          <a:xfrm rot="1597046">
            <a:off x="4341825" y="2851307"/>
            <a:ext cx="143821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192.168.2.254/24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58C0A7B0-2EFA-49D3-9141-A758C140B745}"/>
              </a:ext>
            </a:extLst>
          </p:cNvPr>
          <p:cNvSpPr/>
          <p:nvPr/>
        </p:nvSpPr>
        <p:spPr>
          <a:xfrm>
            <a:off x="6207682" y="2161487"/>
            <a:ext cx="90281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87654321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356E1571-8A67-47F9-899D-CD55260FAABD}"/>
              </a:ext>
            </a:extLst>
          </p:cNvPr>
          <p:cNvSpPr/>
          <p:nvPr/>
        </p:nvSpPr>
        <p:spPr>
          <a:xfrm>
            <a:off x="4588614" y="2194164"/>
            <a:ext cx="90281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12345678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矩形 54">
            <a:extLst>
              <a:ext uri="{FF2B5EF4-FFF2-40B4-BE49-F238E27FC236}">
                <a16:creationId xmlns:a16="http://schemas.microsoft.com/office/drawing/2014/main" xmlns="" id="{24143EC4-6400-426D-AC69-D2480CD2EA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22802" y="1903356"/>
            <a:ext cx="103343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 smtClean="0"/>
              <a:t>Modem2</a:t>
            </a:r>
            <a:endParaRPr lang="en-US" altLang="zh-CN" sz="1400" b="1" dirty="0"/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ECCCBF43-CAED-4578-90E7-10BA09E99F55}"/>
              </a:ext>
            </a:extLst>
          </p:cNvPr>
          <p:cNvSpPr/>
          <p:nvPr/>
        </p:nvSpPr>
        <p:spPr>
          <a:xfrm>
            <a:off x="2841265" y="2173294"/>
            <a:ext cx="27443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634247E9-4576-4640-846C-6FDD8C6AEBB7}"/>
              </a:ext>
            </a:extLst>
          </p:cNvPr>
          <p:cNvSpPr/>
          <p:nvPr/>
        </p:nvSpPr>
        <p:spPr>
          <a:xfrm>
            <a:off x="3635935" y="2150741"/>
            <a:ext cx="24275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7951" y="1203655"/>
            <a:ext cx="2976386" cy="2592180"/>
            <a:chOff x="107951" y="1203655"/>
            <a:chExt cx="2976386" cy="2592180"/>
          </a:xfrm>
        </p:grpSpPr>
        <p:sp>
          <p:nvSpPr>
            <p:cNvPr id="28" name="椭圆 93"/>
            <p:cNvSpPr>
              <a:spLocks noChangeArrowheads="1"/>
            </p:cNvSpPr>
            <p:nvPr/>
          </p:nvSpPr>
          <p:spPr bwMode="auto">
            <a:xfrm>
              <a:off x="107951" y="1203655"/>
              <a:ext cx="2976386" cy="2592180"/>
            </a:xfrm>
            <a:prstGeom prst="ellipse">
              <a:avLst/>
            </a:prstGeom>
            <a:noFill/>
            <a:ln w="28575" algn="ctr">
              <a:solidFill>
                <a:srgbClr val="00B0F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600" b="1" i="0" u="none" strike="noStrike" kern="0" cap="none" spc="0" normalizeH="0" baseline="0" noProof="0">
                <a:ln>
                  <a:noFill/>
                </a:ln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文本框 94"/>
            <p:cNvSpPr txBox="1">
              <a:spLocks noChangeArrowheads="1"/>
            </p:cNvSpPr>
            <p:nvPr/>
          </p:nvSpPr>
          <p:spPr bwMode="auto">
            <a:xfrm>
              <a:off x="959173" y="1486690"/>
              <a:ext cx="1236662" cy="581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 b="1">
                  <a:solidFill>
                    <a:schemeClr val="bg1"/>
                  </a:solidFill>
                  <a:latin typeface="Comic Sans MS" pitchFamily="66" charset="0"/>
                  <a:cs typeface="Arial" charset="0"/>
                </a:defRPr>
              </a:lvl1pPr>
              <a:lvl2pPr marL="742950">
                <a:defRPr sz="2400" b="1">
                  <a:solidFill>
                    <a:schemeClr val="bg1"/>
                  </a:solidFill>
                  <a:latin typeface="Comic Sans MS" pitchFamily="66" charset="0"/>
                  <a:cs typeface="Arial" charset="0"/>
                </a:defRPr>
              </a:lvl2pPr>
              <a:lvl3pPr>
                <a:defRPr sz="2000" b="1">
                  <a:solidFill>
                    <a:schemeClr val="bg1"/>
                  </a:solidFill>
                  <a:latin typeface="Comic Sans MS" pitchFamily="66" charset="0"/>
                  <a:cs typeface="Arial" charset="0"/>
                </a:defRPr>
              </a:lvl3pPr>
              <a:lvl4pPr>
                <a:defRPr sz="2000" b="1">
                  <a:solidFill>
                    <a:schemeClr val="bg1"/>
                  </a:solidFill>
                  <a:latin typeface="Comic Sans MS" pitchFamily="66" charset="0"/>
                  <a:cs typeface="Arial" charset="0"/>
                </a:defRPr>
              </a:lvl4pPr>
              <a:lvl5pPr>
                <a:defRPr sz="2000" b="1">
                  <a:solidFill>
                    <a:schemeClr val="bg1"/>
                  </a:solidFill>
                  <a:latin typeface="Comic Sans MS" pitchFamily="66" charset="0"/>
                  <a:cs typeface="Arial" charset="0"/>
                </a:defRPr>
              </a:lvl5pPr>
              <a:lvl6pPr eaLnBrk="0" hangingPunct="0">
                <a:defRPr sz="2000" b="1">
                  <a:solidFill>
                    <a:schemeClr val="bg1"/>
                  </a:solidFill>
                  <a:latin typeface="Comic Sans MS" pitchFamily="66" charset="0"/>
                  <a:cs typeface="Arial" charset="0"/>
                </a:defRPr>
              </a:lvl6pPr>
              <a:lvl7pPr eaLnBrk="0" hangingPunct="0">
                <a:defRPr sz="2000" b="1">
                  <a:solidFill>
                    <a:schemeClr val="bg1"/>
                  </a:solidFill>
                  <a:latin typeface="Comic Sans MS" pitchFamily="66" charset="0"/>
                  <a:cs typeface="Arial" charset="0"/>
                </a:defRPr>
              </a:lvl7pPr>
              <a:lvl8pPr eaLnBrk="0" hangingPunct="0">
                <a:defRPr sz="2000" b="1">
                  <a:solidFill>
                    <a:schemeClr val="bg1"/>
                  </a:solidFill>
                  <a:latin typeface="Comic Sans MS" pitchFamily="66" charset="0"/>
                  <a:cs typeface="Arial" charset="0"/>
                </a:defRPr>
              </a:lvl8pPr>
              <a:lvl9pPr eaLnBrk="0" hangingPunct="0">
                <a:defRPr sz="2000" b="1">
                  <a:solidFill>
                    <a:schemeClr val="bg1"/>
                  </a:solidFill>
                  <a:latin typeface="Comic Sans MS" pitchFamily="66" charset="0"/>
                  <a:cs typeface="Arial" charset="0"/>
                </a:defRPr>
              </a:lvl9pPr>
            </a:lstStyle>
            <a:p>
              <a:pPr algn="ctr">
                <a:lnSpc>
                  <a:spcPct val="100000"/>
                </a:lnSpc>
                <a:defRPr/>
              </a:pPr>
              <a:r>
                <a:rPr lang="zh-CN" altLang="en-US" sz="16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传输网络</a:t>
              </a:r>
              <a:r>
                <a:rPr lang="en-US" altLang="zh-CN" sz="16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/>
              </a:r>
              <a:br>
                <a:rPr lang="en-US" altLang="zh-CN" sz="16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</a:br>
              <a:r>
                <a:rPr lang="zh-CN" altLang="en-US" sz="16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（以太网）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996819" y="1203655"/>
            <a:ext cx="4967486" cy="2592180"/>
            <a:chOff x="3996819" y="1203655"/>
            <a:chExt cx="3743401" cy="2592180"/>
          </a:xfrm>
        </p:grpSpPr>
        <p:sp>
          <p:nvSpPr>
            <p:cNvPr id="29" name="椭圆 92"/>
            <p:cNvSpPr>
              <a:spLocks noChangeArrowheads="1"/>
            </p:cNvSpPr>
            <p:nvPr/>
          </p:nvSpPr>
          <p:spPr bwMode="auto">
            <a:xfrm>
              <a:off x="3996819" y="1203655"/>
              <a:ext cx="3743401" cy="2592180"/>
            </a:xfrm>
            <a:prstGeom prst="ellipse">
              <a:avLst/>
            </a:prstGeom>
            <a:noFill/>
            <a:ln w="28575" algn="ctr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6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文本框 95"/>
            <p:cNvSpPr txBox="1">
              <a:spLocks noChangeArrowheads="1"/>
            </p:cNvSpPr>
            <p:nvPr/>
          </p:nvSpPr>
          <p:spPr bwMode="auto">
            <a:xfrm>
              <a:off x="5349890" y="1486690"/>
              <a:ext cx="1238250" cy="581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 b="1">
                  <a:solidFill>
                    <a:schemeClr val="bg1"/>
                  </a:solidFill>
                  <a:latin typeface="Comic Sans MS" pitchFamily="66" charset="0"/>
                  <a:cs typeface="Arial" charset="0"/>
                </a:defRPr>
              </a:lvl1pPr>
              <a:lvl2pPr marL="742950">
                <a:defRPr sz="2400" b="1">
                  <a:solidFill>
                    <a:schemeClr val="bg1"/>
                  </a:solidFill>
                  <a:latin typeface="Comic Sans MS" pitchFamily="66" charset="0"/>
                  <a:cs typeface="Arial" charset="0"/>
                </a:defRPr>
              </a:lvl2pPr>
              <a:lvl3pPr>
                <a:defRPr sz="2000" b="1">
                  <a:solidFill>
                    <a:schemeClr val="bg1"/>
                  </a:solidFill>
                  <a:latin typeface="Comic Sans MS" pitchFamily="66" charset="0"/>
                  <a:cs typeface="Arial" charset="0"/>
                </a:defRPr>
              </a:lvl3pPr>
              <a:lvl4pPr>
                <a:defRPr sz="2000" b="1">
                  <a:solidFill>
                    <a:schemeClr val="bg1"/>
                  </a:solidFill>
                  <a:latin typeface="Comic Sans MS" pitchFamily="66" charset="0"/>
                  <a:cs typeface="Arial" charset="0"/>
                </a:defRPr>
              </a:lvl4pPr>
              <a:lvl5pPr>
                <a:defRPr sz="2000" b="1">
                  <a:solidFill>
                    <a:schemeClr val="bg1"/>
                  </a:solidFill>
                  <a:latin typeface="Comic Sans MS" pitchFamily="66" charset="0"/>
                  <a:cs typeface="Arial" charset="0"/>
                </a:defRPr>
              </a:lvl5pPr>
              <a:lvl6pPr eaLnBrk="0" hangingPunct="0">
                <a:defRPr sz="2000" b="1">
                  <a:solidFill>
                    <a:schemeClr val="bg1"/>
                  </a:solidFill>
                  <a:latin typeface="Comic Sans MS" pitchFamily="66" charset="0"/>
                  <a:cs typeface="Arial" charset="0"/>
                </a:defRPr>
              </a:lvl6pPr>
              <a:lvl7pPr eaLnBrk="0" hangingPunct="0">
                <a:defRPr sz="2000" b="1">
                  <a:solidFill>
                    <a:schemeClr val="bg1"/>
                  </a:solidFill>
                  <a:latin typeface="Comic Sans MS" pitchFamily="66" charset="0"/>
                  <a:cs typeface="Arial" charset="0"/>
                </a:defRPr>
              </a:lvl7pPr>
              <a:lvl8pPr eaLnBrk="0" hangingPunct="0">
                <a:defRPr sz="2000" b="1">
                  <a:solidFill>
                    <a:schemeClr val="bg1"/>
                  </a:solidFill>
                  <a:latin typeface="Comic Sans MS" pitchFamily="66" charset="0"/>
                  <a:cs typeface="Arial" charset="0"/>
                </a:defRPr>
              </a:lvl8pPr>
              <a:lvl9pPr eaLnBrk="0" hangingPunct="0">
                <a:defRPr sz="2000" b="1">
                  <a:solidFill>
                    <a:schemeClr val="bg1"/>
                  </a:solidFill>
                  <a:latin typeface="Comic Sans MS" pitchFamily="66" charset="0"/>
                  <a:cs typeface="Arial" charset="0"/>
                </a:defRPr>
              </a:lvl9pPr>
            </a:lstStyle>
            <a:p>
              <a:pPr>
                <a:lnSpc>
                  <a:spcPct val="100000"/>
                </a:lnSpc>
                <a:defRPr/>
              </a:pPr>
              <a:r>
                <a:rPr lang="zh-CN" altLang="en-US" sz="16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传输网络</a:t>
              </a:r>
              <a:r>
                <a:rPr lang="en-US" altLang="zh-CN" sz="16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/>
              </a:r>
              <a:br>
                <a:rPr lang="en-US" altLang="zh-CN" sz="16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</a:br>
              <a:r>
                <a:rPr lang="zh-CN" altLang="en-US" sz="16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（</a:t>
              </a:r>
              <a:r>
                <a:rPr lang="en-US" altLang="zh-CN" sz="16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PSTN</a:t>
              </a:r>
              <a:r>
                <a:rPr lang="zh-CN" altLang="en-US" sz="16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）</a:t>
              </a:r>
            </a:p>
          </p:txBody>
        </p:sp>
      </p:grpSp>
      <p:cxnSp>
        <p:nvCxnSpPr>
          <p:cNvPr id="36" name="直接连接符 35">
            <a:extLst>
              <a:ext uri="{FF2B5EF4-FFF2-40B4-BE49-F238E27FC236}">
                <a16:creationId xmlns="" xmlns:a16="http://schemas.microsoft.com/office/drawing/2014/main" id="{F253C3B1-6099-4EE3-9FF1-47B5F0B4E90F}"/>
              </a:ext>
            </a:extLst>
          </p:cNvPr>
          <p:cNvCxnSpPr>
            <a:cxnSpLocks/>
          </p:cNvCxnSpPr>
          <p:nvPr/>
        </p:nvCxnSpPr>
        <p:spPr bwMode="auto">
          <a:xfrm>
            <a:off x="758323" y="3328502"/>
            <a:ext cx="0" cy="715268"/>
          </a:xfrm>
          <a:prstGeom prst="line">
            <a:avLst/>
          </a:prstGeom>
          <a:ln w="57150">
            <a:solidFill>
              <a:srgbClr val="C00000"/>
            </a:solidFill>
            <a:headEnd type="triangl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="" xmlns:a16="http://schemas.microsoft.com/office/drawing/2014/main" id="{F253C3B1-6099-4EE3-9FF1-47B5F0B4E90F}"/>
              </a:ext>
            </a:extLst>
          </p:cNvPr>
          <p:cNvCxnSpPr>
            <a:cxnSpLocks/>
          </p:cNvCxnSpPr>
          <p:nvPr/>
        </p:nvCxnSpPr>
        <p:spPr bwMode="auto">
          <a:xfrm>
            <a:off x="8301144" y="3242772"/>
            <a:ext cx="0" cy="715268"/>
          </a:xfrm>
          <a:prstGeom prst="line">
            <a:avLst/>
          </a:prstGeom>
          <a:ln w="57150">
            <a:solidFill>
              <a:srgbClr val="C00000"/>
            </a:solidFill>
            <a:headEnd type="triangl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="" xmlns:a16="http://schemas.microsoft.com/office/drawing/2014/main" id="{F253C3B1-6099-4EE3-9FF1-47B5F0B4E90F}"/>
              </a:ext>
            </a:extLst>
          </p:cNvPr>
          <p:cNvCxnSpPr>
            <a:cxnSpLocks/>
          </p:cNvCxnSpPr>
          <p:nvPr/>
        </p:nvCxnSpPr>
        <p:spPr bwMode="auto">
          <a:xfrm>
            <a:off x="3347915" y="2643755"/>
            <a:ext cx="0" cy="715268"/>
          </a:xfrm>
          <a:prstGeom prst="line">
            <a:avLst/>
          </a:prstGeom>
          <a:ln w="57150">
            <a:solidFill>
              <a:srgbClr val="C00000"/>
            </a:solidFill>
            <a:headEnd type="triangl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="" xmlns:a16="http://schemas.microsoft.com/office/drawing/2014/main" id="{F253C3B1-6099-4EE3-9FF1-47B5F0B4E90F}"/>
              </a:ext>
            </a:extLst>
          </p:cNvPr>
          <p:cNvCxnSpPr>
            <a:cxnSpLocks/>
          </p:cNvCxnSpPr>
          <p:nvPr/>
        </p:nvCxnSpPr>
        <p:spPr bwMode="auto">
          <a:xfrm>
            <a:off x="1763805" y="2864552"/>
            <a:ext cx="0" cy="715268"/>
          </a:xfrm>
          <a:prstGeom prst="line">
            <a:avLst/>
          </a:prstGeom>
          <a:ln w="57150">
            <a:solidFill>
              <a:srgbClr val="C00000"/>
            </a:solidFill>
            <a:headEnd type="triangl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="" xmlns:a16="http://schemas.microsoft.com/office/drawing/2014/main" id="{F253C3B1-6099-4EE3-9FF1-47B5F0B4E90F}"/>
              </a:ext>
            </a:extLst>
          </p:cNvPr>
          <p:cNvCxnSpPr>
            <a:cxnSpLocks/>
          </p:cNvCxnSpPr>
          <p:nvPr/>
        </p:nvCxnSpPr>
        <p:spPr bwMode="auto">
          <a:xfrm>
            <a:off x="4283980" y="2684393"/>
            <a:ext cx="0" cy="715268"/>
          </a:xfrm>
          <a:prstGeom prst="line">
            <a:avLst/>
          </a:prstGeom>
          <a:ln w="57150">
            <a:solidFill>
              <a:srgbClr val="C00000"/>
            </a:solidFill>
            <a:headEnd type="triangl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="" xmlns:a16="http://schemas.microsoft.com/office/drawing/2014/main" id="{F253C3B1-6099-4EE3-9FF1-47B5F0B4E90F}"/>
              </a:ext>
            </a:extLst>
          </p:cNvPr>
          <p:cNvCxnSpPr>
            <a:cxnSpLocks/>
          </p:cNvCxnSpPr>
          <p:nvPr/>
        </p:nvCxnSpPr>
        <p:spPr bwMode="auto">
          <a:xfrm>
            <a:off x="7236185" y="2643755"/>
            <a:ext cx="0" cy="715268"/>
          </a:xfrm>
          <a:prstGeom prst="line">
            <a:avLst/>
          </a:prstGeom>
          <a:ln w="57150">
            <a:solidFill>
              <a:srgbClr val="C00000"/>
            </a:solidFill>
            <a:headEnd type="triangl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0497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7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2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EE4B36F-385E-496A-B58F-9EBDCA23CC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软件操作演示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2E707B4-A0F0-4FFA-93B5-526A112480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请观看视频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0646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FFFFFF"/>
      </a:accent3>
      <a:accent4>
        <a:srgbClr val="000000"/>
      </a:accent4>
      <a:accent5>
        <a:srgbClr val="BEBFC0"/>
      </a:accent5>
      <a:accent6>
        <a:srgbClr val="E25F17"/>
      </a:accent6>
      <a:hlink>
        <a:srgbClr val="5F5F5F"/>
      </a:hlink>
      <a:folHlink>
        <a:srgbClr val="969696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FFFFFF"/>
      </a:accent3>
      <a:accent4>
        <a:srgbClr val="000000"/>
      </a:accent4>
      <a:accent5>
        <a:srgbClr val="BEBFC0"/>
      </a:accent5>
      <a:accent6>
        <a:srgbClr val="E25F17"/>
      </a:accent6>
      <a:hlink>
        <a:srgbClr val="5F5F5F"/>
      </a:hlink>
      <a:folHlink>
        <a:srgbClr val="96969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A000120141114A07KPBG</Template>
  <TotalTime>2030</TotalTime>
  <Pages>0</Pages>
  <Words>154</Words>
  <Characters>0</Characters>
  <Application>Microsoft Office PowerPoint</Application>
  <DocSecurity>0</DocSecurity>
  <PresentationFormat>全屏显示(16:9)</PresentationFormat>
  <Lines>0</Lines>
  <Paragraphs>33</Paragraphs>
  <Slides>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1_Office 主题</vt:lpstr>
      <vt:lpstr>Packet Tracer 6.2 使用演示</vt:lpstr>
      <vt:lpstr>软件操作演示</vt:lpstr>
      <vt:lpstr>软件操作演示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XiTongTianDi</cp:lastModifiedBy>
  <cp:revision>564</cp:revision>
  <dcterms:created xsi:type="dcterms:W3CDTF">2015-03-10T12:22:02Z</dcterms:created>
  <dcterms:modified xsi:type="dcterms:W3CDTF">2018-10-16T08:33:22Z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2052-9.1.0.4985</vt:lpwstr>
  </property>
</Properties>
</file>